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2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071" autoAdjust="0"/>
  </p:normalViewPr>
  <p:slideViewPr>
    <p:cSldViewPr snapToGrid="0" snapToObjects="1">
      <p:cViewPr varScale="1">
        <p:scale>
          <a:sx n="66" d="100"/>
          <a:sy n="66" d="100"/>
        </p:scale>
        <p:origin x="-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-208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CCD4A-AAB7-FF49-93CD-58EE8939FDBB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C5821-7C0C-9A4B-B40A-4AB406ED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76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28600" indent="-228600" algn="l" defTabSz="4572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85800" indent="-228600" algn="l" defTabSz="4572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4572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4572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4572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knows who these people are right?</a:t>
            </a:r>
          </a:p>
          <a:p>
            <a:r>
              <a:rPr lang="en-US" dirty="0" smtClean="0"/>
              <a:t>Trump,</a:t>
            </a:r>
            <a:r>
              <a:rPr lang="en-US" baseline="0" dirty="0" smtClean="0"/>
              <a:t> Sanders, Clinton, and Rubio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5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Quentin</a:t>
            </a:r>
            <a:r>
              <a:rPr lang="en-US" baseline="0" dirty="0" smtClean="0"/>
              <a:t> Young and other students at Cook County Hospital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Repeal the ACA: Rubio, Cruz, entire GOP field</a:t>
            </a:r>
          </a:p>
          <a:p>
            <a:pPr lvl="1"/>
            <a:r>
              <a:rPr lang="en-US" dirty="0" smtClean="0"/>
              <a:t>Common</a:t>
            </a:r>
            <a:r>
              <a:rPr lang="en-US" baseline="0" dirty="0" smtClean="0"/>
              <a:t>alities: Block grant (cut) Medicaid, privatize Medicare, shift everyone to high deductible health insurance</a:t>
            </a:r>
          </a:p>
          <a:p>
            <a:pPr lvl="0">
              <a:buAutoNum type="arabicPeriod"/>
            </a:pPr>
            <a:r>
              <a:rPr lang="en-US" baseline="0" dirty="0" smtClean="0"/>
              <a:t>Improve the ACA: Clinton </a:t>
            </a:r>
          </a:p>
          <a:p>
            <a:pPr lvl="1">
              <a:buAutoNum type="arabicPeriod"/>
            </a:pPr>
            <a:r>
              <a:rPr lang="en-US" dirty="0" smtClean="0"/>
              <a:t>Possibly allow Medicare</a:t>
            </a:r>
            <a:r>
              <a:rPr lang="en-US" baseline="0" dirty="0" smtClean="0"/>
              <a:t> to negotiate drug prices, use tax credits to cap out of pocket expenses</a:t>
            </a:r>
          </a:p>
          <a:p>
            <a:pPr lvl="1">
              <a:buAutoNum type="arabicPeriod"/>
            </a:pPr>
            <a:r>
              <a:rPr lang="en-US" baseline="0" dirty="0" smtClean="0"/>
              <a:t>Mum on covering the rest of the uninsured, realistic plan to combat the rise of increased “skin in the game”</a:t>
            </a:r>
          </a:p>
          <a:p>
            <a:pPr lvl="0">
              <a:buAutoNum type="arabicPeriod"/>
            </a:pPr>
            <a:r>
              <a:rPr lang="en-US" dirty="0" smtClean="0"/>
              <a:t>single-payer</a:t>
            </a:r>
            <a:r>
              <a:rPr lang="en-US" baseline="0" dirty="0" smtClean="0"/>
              <a:t>: Sanders</a:t>
            </a:r>
          </a:p>
          <a:p>
            <a:pPr lvl="1">
              <a:buAutoNum type="arabicPeriod"/>
            </a:pPr>
            <a:r>
              <a:rPr lang="en-US" baseline="0" dirty="0" smtClean="0"/>
              <a:t>Run on a “Medicare for All” platform, funded by payroll taxes with additional contributions from higher marginal rates on the wealthy</a:t>
            </a:r>
          </a:p>
          <a:p>
            <a:pPr lvl="0">
              <a:buAutoNum type="arabicPeriod"/>
            </a:pPr>
            <a:r>
              <a:rPr lang="en-US" baseline="0" dirty="0" smtClean="0"/>
              <a:t>No seriously who the hell knows what Trump would do</a:t>
            </a:r>
          </a:p>
          <a:p>
            <a:pPr lvl="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8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picture from</a:t>
            </a:r>
            <a:r>
              <a:rPr lang="en-US" baseline="0" dirty="0" smtClean="0"/>
              <a:t> Obama’s address on healthcare to both houses of Congress</a:t>
            </a:r>
          </a:p>
          <a:p>
            <a:r>
              <a:rPr lang="en-US" baseline="0" dirty="0" smtClean="0"/>
              <a:t>Whether it’s President Sanders or President Trump, no major changes to our healthcare system (let alone single-payer) are possible</a:t>
            </a:r>
          </a:p>
          <a:p>
            <a:pPr lvl="1"/>
            <a:r>
              <a:rPr lang="en-US" baseline="0" dirty="0" smtClean="0"/>
              <a:t>Really all we need is a 2/3 majority in both houses, and then we don’t care who’s standing at that podium up there</a:t>
            </a:r>
          </a:p>
          <a:p>
            <a:pPr lvl="1"/>
            <a:r>
              <a:rPr lang="en-US" baseline="0" dirty="0" smtClean="0"/>
              <a:t>Piece of cake? Right? Guys?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7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We can’t endorse because of our 501(c)3 status</a:t>
            </a:r>
          </a:p>
          <a:p>
            <a:pPr lvl="1"/>
            <a:r>
              <a:rPr lang="en-US" noProof="0" dirty="0" smtClean="0"/>
              <a:t>This is a legal limitation</a:t>
            </a:r>
          </a:p>
          <a:p>
            <a:pPr lvl="1"/>
            <a:r>
              <a:rPr lang="en-US" noProof="0" dirty="0" smtClean="0"/>
              <a:t>However, it is also an important</a:t>
            </a:r>
            <a:r>
              <a:rPr lang="en-US" baseline="0" noProof="0" dirty="0" smtClean="0"/>
              <a:t> strategic point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36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often we think that if just elect the “right” person, then we’ll fix everything</a:t>
            </a:r>
          </a:p>
          <a:p>
            <a:r>
              <a:rPr lang="en-US" dirty="0" smtClean="0"/>
              <a:t>I’m picking on Bernie here to use a current example, but the same thing</a:t>
            </a:r>
            <a:r>
              <a:rPr lang="en-US" baseline="0" dirty="0" smtClean="0"/>
              <a:t> happened to Obama and others before him</a:t>
            </a:r>
          </a:p>
          <a:p>
            <a:r>
              <a:rPr lang="en-US" baseline="0" dirty="0" smtClean="0"/>
              <a:t>And to Bernie’s credit, he’s specifically disavowed this view of politics</a:t>
            </a:r>
          </a:p>
          <a:p>
            <a:r>
              <a:rPr lang="en-US" baseline="0" dirty="0" smtClean="0"/>
              <a:t>What we do have is an opportunity: the Sanders campaign has all of a sudden made single-payer a live option again</a:t>
            </a:r>
          </a:p>
          <a:p>
            <a:pPr lvl="1"/>
            <a:r>
              <a:rPr lang="en-US" baseline="0" dirty="0" smtClean="0"/>
              <a:t>It’s our turn to pick up the ball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8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Lucida Grande"/>
              <a:buChar char="→"/>
            </a:pPr>
            <a:r>
              <a:rPr lang="en-US" dirty="0" smtClean="0"/>
              <a:t> You are the dog</a:t>
            </a:r>
          </a:p>
          <a:p>
            <a:pPr>
              <a:buFont typeface="Lucida Grande"/>
              <a:buChar char="→"/>
            </a:pPr>
            <a:r>
              <a:rPr lang="en-US" dirty="0" smtClean="0"/>
              <a:t> The bird is the issue or the demand</a:t>
            </a:r>
          </a:p>
          <a:p>
            <a:pPr>
              <a:buFont typeface="Lucida Grande"/>
              <a:buChar char="→"/>
            </a:pPr>
            <a:r>
              <a:rPr lang="en-US" dirty="0" smtClean="0"/>
              <a:t> The politician is the hunter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3D8DC-910D-C140-8B8C-AA4BB9D42F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6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Visiting a legislator to get them to support a specific goal</a:t>
            </a:r>
          </a:p>
          <a:p>
            <a:pPr lvl="1"/>
            <a:r>
              <a:rPr lang="en-US" dirty="0" smtClean="0"/>
              <a:t>Ex. sponsor HR 676, state bills,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86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Getting exposure on presidential candidates is great, but fortunately or unfortunately we know exactly how our</a:t>
            </a:r>
            <a:r>
              <a:rPr lang="en-US" baseline="0" dirty="0" smtClean="0"/>
              <a:t> candidates feel about single-payer</a:t>
            </a:r>
          </a:p>
          <a:p>
            <a:pPr lvl="1"/>
            <a:r>
              <a:rPr lang="en-US" baseline="0" dirty="0" smtClean="0"/>
              <a:t>Obviously they’re also a lot less accessible (although if you have a hook up to get me a visit with Obama you just </a:t>
            </a:r>
            <a:r>
              <a:rPr lang="en-US" baseline="0" dirty="0" err="1" smtClean="0"/>
              <a:t>lemme</a:t>
            </a:r>
            <a:r>
              <a:rPr lang="en-US" baseline="0" dirty="0" smtClean="0"/>
              <a:t> know)</a:t>
            </a:r>
          </a:p>
          <a:p>
            <a:pPr lvl="0">
              <a:buAutoNum type="arabicPeriod"/>
            </a:pPr>
            <a:r>
              <a:rPr lang="en-US" dirty="0" smtClean="0"/>
              <a:t>At the end of the day, we simply need more single-payer supporters in</a:t>
            </a:r>
            <a:r>
              <a:rPr lang="en-US" baseline="0" dirty="0" smtClean="0"/>
              <a:t> Congress for any of this to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2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 of bird dogging</a:t>
            </a:r>
          </a:p>
          <a:p>
            <a:pPr lvl="1"/>
            <a:r>
              <a:rPr lang="en-US" dirty="0" smtClean="0"/>
              <a:t>Get public</a:t>
            </a:r>
            <a:r>
              <a:rPr lang="en-US" baseline="0" dirty="0" smtClean="0"/>
              <a:t> commitments from officials when they’re at their most vulnerable</a:t>
            </a:r>
          </a:p>
          <a:p>
            <a:pPr lvl="0">
              <a:buAutoNum type="arabicPeriod"/>
            </a:pPr>
            <a:r>
              <a:rPr lang="en-US" baseline="0" dirty="0" smtClean="0"/>
              <a:t>Then you follow up with them when they get into office</a:t>
            </a:r>
          </a:p>
          <a:p>
            <a:pPr lvl="1">
              <a:buAutoNum type="arabicPeriod"/>
            </a:pPr>
            <a:r>
              <a:rPr lang="en-US" baseline="0" dirty="0" smtClean="0"/>
              <a:t>“So Senator Smith, when you were running for office you said that you would support single-payer. Well?</a:t>
            </a:r>
          </a:p>
          <a:p>
            <a:pPr lvl="0">
              <a:buAutoNum type="arabicPeriod"/>
            </a:pPr>
            <a:r>
              <a:rPr lang="en-US" baseline="0" dirty="0" smtClean="0"/>
              <a:t>Outcomes</a:t>
            </a:r>
          </a:p>
          <a:p>
            <a:pPr lvl="1">
              <a:buAutoNum type="arabicPeriod"/>
            </a:pPr>
            <a:r>
              <a:rPr lang="en-US" baseline="0" dirty="0" smtClean="0"/>
              <a:t>Yes of course I’m so down </a:t>
            </a:r>
          </a:p>
          <a:p>
            <a:pPr lvl="1">
              <a:buAutoNum type="arabicPeriod"/>
            </a:pPr>
            <a:r>
              <a:rPr lang="en-US" baseline="0" dirty="0" err="1" smtClean="0"/>
              <a:t>Uhhh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wellll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uhhhhh</a:t>
            </a:r>
            <a:endParaRPr lang="en-US" baseline="0" dirty="0" smtClean="0"/>
          </a:p>
          <a:p>
            <a:pPr lvl="1">
              <a:buAutoNum type="arabicPeriod"/>
            </a:pPr>
            <a:r>
              <a:rPr lang="en-US" baseline="0" dirty="0" smtClean="0"/>
              <a:t>JK LOL</a:t>
            </a:r>
          </a:p>
          <a:p>
            <a:pPr lvl="0">
              <a:buAutoNum type="arabicPeriod"/>
            </a:pPr>
            <a:r>
              <a:rPr lang="en-US" baseline="0" dirty="0" smtClean="0"/>
              <a:t>Political advocacy is not a one shot deal- need to continuously engage</a:t>
            </a:r>
          </a:p>
          <a:p>
            <a:pPr lvl="1">
              <a:buAutoNum type="arabicPeriod"/>
            </a:pPr>
            <a:r>
              <a:rPr lang="en-US" baseline="0" dirty="0" smtClean="0"/>
              <a:t>Now is a great time to start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C5821-7C0C-9A4B-B40A-4AB406EDA4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10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9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2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7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5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7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1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8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5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5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3CD7E-E8B0-934A-86EB-95335A1B1F93}" type="datetimeFigureOut">
              <a:rPr lang="en-US" smtClean="0"/>
              <a:t>3/4/16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E2B39-ECCA-1443-B50E-2939E52ADBE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creen Shot 2016-02-29 at 2.44.25 PM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5971400"/>
            <a:ext cx="2590800" cy="8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03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28497"/>
            <a:ext cx="9144000" cy="2059084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9729"/>
            <a:ext cx="7772400" cy="3378608"/>
          </a:xfrm>
        </p:spPr>
        <p:txBody>
          <a:bodyPr>
            <a:normAutofit/>
          </a:bodyPr>
          <a:lstStyle/>
          <a:p>
            <a:r>
              <a:rPr lang="en-US" dirty="0" smtClean="0"/>
              <a:t>Plenary Session: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349ADC"/>
                </a:solidFill>
              </a:rPr>
              <a:t>Putting </a:t>
            </a:r>
            <a:r>
              <a:rPr lang="en-US" b="1" dirty="0" smtClean="0">
                <a:solidFill>
                  <a:srgbClr val="349ADC"/>
                </a:solidFill>
              </a:rPr>
              <a:t>Single-Payer </a:t>
            </a:r>
            <a:r>
              <a:rPr lang="en-US" b="1" dirty="0" smtClean="0">
                <a:solidFill>
                  <a:srgbClr val="349ADC"/>
                </a:solidFill>
              </a:rPr>
              <a:t>at the Forefront in the 2016 Election</a:t>
            </a:r>
            <a:endParaRPr lang="en-US" b="1" dirty="0">
              <a:solidFill>
                <a:srgbClr val="349AD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6445" y="4599259"/>
            <a:ext cx="490630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Andy Hyatt and Janine Petito</a:t>
            </a:r>
          </a:p>
          <a:p>
            <a:pPr algn="ctr"/>
            <a:r>
              <a:rPr lang="en-US" sz="2400" dirty="0" smtClean="0"/>
              <a:t>Political Advocacy Team Co-Chairs</a:t>
            </a:r>
          </a:p>
          <a:p>
            <a:pPr algn="ctr"/>
            <a:r>
              <a:rPr lang="en-US" sz="2400" dirty="0" smtClean="0"/>
              <a:t>Boston University School of Medicine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791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Savior Complex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995954"/>
            <a:ext cx="3562801" cy="3051666"/>
          </a:xfrm>
          <a:prstGeom prst="rect">
            <a:avLst/>
          </a:prstGeom>
        </p:spPr>
      </p:pic>
      <p:sp>
        <p:nvSpPr>
          <p:cNvPr id="5" name="Equal 4"/>
          <p:cNvSpPr/>
          <p:nvPr/>
        </p:nvSpPr>
        <p:spPr>
          <a:xfrm>
            <a:off x="3805579" y="2903206"/>
            <a:ext cx="2078275" cy="1286648"/>
          </a:xfrm>
          <a:prstGeom prst="mathEqual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93" y="1417638"/>
            <a:ext cx="3017407" cy="39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6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100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Build political will in support of single-payer</a:t>
            </a:r>
          </a:p>
          <a:p>
            <a:pPr marL="914400" lvl="1" indent="-514350"/>
            <a:r>
              <a:rPr lang="en-US" dirty="0" smtClean="0"/>
              <a:t>Increase the number of single-payer supporters in the House and Senate (the White House would be nice too!)</a:t>
            </a:r>
          </a:p>
          <a:p>
            <a:pPr marL="914400" lvl="1" indent="-514350"/>
            <a:r>
              <a:rPr lang="en-US" dirty="0" smtClean="0"/>
              <a:t>Increase election discourse around single-payer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Increase and maintain public interest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Have every active chapter engage in one of our campaigns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6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8031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Strategies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86552" y="3447558"/>
            <a:ext cx="6577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 sz="3600" dirty="0" smtClean="0"/>
              <a:t> Bird-Dogging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n-US" sz="3600" dirty="0" smtClean="0"/>
              <a:t> Legislative Visits and Advocacy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080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438844"/>
            <a:ext cx="9144000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Bird-Dogging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27004"/>
            <a:ext cx="8451105" cy="4800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From the OED:</a:t>
            </a:r>
          </a:p>
          <a:p>
            <a:pPr marL="0" indent="0">
              <a:buNone/>
            </a:pPr>
            <a:r>
              <a:rPr lang="en-US" b="1" dirty="0" smtClean="0"/>
              <a:t>Bird-dog</a:t>
            </a:r>
            <a:r>
              <a:rPr lang="en-US" dirty="0" smtClean="0"/>
              <a:t>: </a:t>
            </a:r>
            <a:r>
              <a:rPr lang="en-US" i="1" dirty="0" smtClean="0"/>
              <a:t>n. </a:t>
            </a:r>
            <a:r>
              <a:rPr lang="en-US" dirty="0" smtClean="0"/>
              <a:t>a gun dog trained to retrieve birds</a:t>
            </a:r>
          </a:p>
          <a:p>
            <a:pPr marL="0" indent="0">
              <a:buNone/>
            </a:pPr>
            <a:r>
              <a:rPr lang="en-US" dirty="0" err="1" smtClean="0"/>
              <a:t>Eg</a:t>
            </a:r>
            <a:r>
              <a:rPr lang="en-US" dirty="0" smtClean="0"/>
              <a:t>. In </a:t>
            </a:r>
            <a:r>
              <a:rPr lang="en-US" i="1" dirty="0" smtClean="0"/>
              <a:t>Amer. Speech (1960) Bird-dog</a:t>
            </a:r>
            <a:r>
              <a:rPr lang="en-US" dirty="0" smtClean="0"/>
              <a:t>, a dog which accompanies a bird-hunter for the purpose of scenting the game and picking it up after it falls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424717" y="4795220"/>
            <a:ext cx="2612571" cy="21408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8430" y="5108262"/>
            <a:ext cx="1161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349ADC"/>
                </a:solidFill>
              </a:rPr>
              <a:t>You.</a:t>
            </a:r>
            <a:endParaRPr lang="en-US" sz="2200" dirty="0">
              <a:solidFill>
                <a:srgbClr val="349ADC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815118" y="5446161"/>
            <a:ext cx="645885" cy="3810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66008" y="4416492"/>
            <a:ext cx="1161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349ADC"/>
                </a:solidFill>
              </a:rPr>
              <a:t>Target.</a:t>
            </a:r>
            <a:endParaRPr lang="en-US" sz="2200" dirty="0">
              <a:solidFill>
                <a:srgbClr val="349ADC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821715" y="4758934"/>
            <a:ext cx="526144" cy="50800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55657" y="4827505"/>
            <a:ext cx="2791909" cy="1380654"/>
            <a:chOff x="455657" y="4769773"/>
            <a:chExt cx="2791909" cy="13806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657" y="4769773"/>
              <a:ext cx="2385514" cy="1228256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158994" y="5569856"/>
              <a:ext cx="1088572" cy="5805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5129452" y="4761139"/>
            <a:ext cx="1088572" cy="5805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714170" y="6321561"/>
            <a:ext cx="2155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349ADC"/>
                </a:solidFill>
              </a:rPr>
              <a:t>Issue or demand.</a:t>
            </a:r>
            <a:endParaRPr lang="en-US" sz="2200" dirty="0">
              <a:solidFill>
                <a:srgbClr val="349ADC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2158994" y="6055761"/>
            <a:ext cx="508006" cy="40222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0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Lobby Visits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37" y="1054148"/>
            <a:ext cx="7042329" cy="4866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334268"/>
            <a:ext cx="346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 PNHP NY Metro Lobby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8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are our targets?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Presidential candidates</a:t>
            </a:r>
          </a:p>
          <a:p>
            <a:r>
              <a:rPr lang="en-US" dirty="0" smtClean="0"/>
              <a:t>US Senate and House</a:t>
            </a:r>
          </a:p>
          <a:p>
            <a:r>
              <a:rPr lang="en-US" dirty="0" smtClean="0"/>
              <a:t>State legislatures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0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698"/>
            <a:ext cx="8229600" cy="1143000"/>
          </a:xfrm>
        </p:spPr>
        <p:txBody>
          <a:bodyPr/>
          <a:lstStyle/>
          <a:p>
            <a:r>
              <a:rPr lang="en-US" dirty="0" smtClean="0"/>
              <a:t>A cycle of engagement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69038" y="2513745"/>
            <a:ext cx="2917762" cy="2390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47" y="2513746"/>
            <a:ext cx="3459709" cy="2390945"/>
          </a:xfrm>
          <a:prstGeom prst="rect">
            <a:avLst/>
          </a:prstGeom>
        </p:spPr>
      </p:pic>
      <p:sp>
        <p:nvSpPr>
          <p:cNvPr id="8" name="Curved Left Arrow 7"/>
          <p:cNvSpPr/>
          <p:nvPr/>
        </p:nvSpPr>
        <p:spPr>
          <a:xfrm rot="5400000">
            <a:off x="3863764" y="2801512"/>
            <a:ext cx="1418612" cy="5976813"/>
          </a:xfrm>
          <a:prstGeom prst="curvedLeftArrow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16200000">
            <a:off x="3847050" y="-1105947"/>
            <a:ext cx="1418612" cy="5674023"/>
          </a:xfrm>
          <a:prstGeom prst="curvedLeftArrow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8278" y="2532990"/>
            <a:ext cx="1042064" cy="4305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4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Movements Work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662"/>
            <a:ext cx="4773729" cy="319541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-3704" b="-3704"/>
          <a:stretch>
            <a:fillRect/>
          </a:stretch>
        </p:blipFill>
        <p:spPr>
          <a:xfrm>
            <a:off x="3540234" y="3891609"/>
            <a:ext cx="5603766" cy="3081855"/>
          </a:xfrm>
        </p:spPr>
      </p:pic>
    </p:spTree>
    <p:extLst>
      <p:ext uri="{BB962C8B-B14F-4D97-AF65-F5344CB8AC3E}">
        <p14:creationId xmlns:p14="http://schemas.microsoft.com/office/powerpoint/2010/main" val="382970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 skill: Bird-dogging or lobbying</a:t>
            </a:r>
          </a:p>
          <a:p>
            <a:pPr lvl="1"/>
            <a:r>
              <a:rPr lang="en-US" dirty="0" smtClean="0"/>
              <a:t>Try to split your chapter equally among the sessions</a:t>
            </a:r>
          </a:p>
          <a:p>
            <a:r>
              <a:rPr lang="en-US" dirty="0" smtClean="0"/>
              <a:t>Regional planning sessions</a:t>
            </a:r>
          </a:p>
          <a:p>
            <a:pPr lvl="1"/>
            <a:r>
              <a:rPr lang="en-US" dirty="0" smtClean="0"/>
              <a:t>We’ll come back together to plan our strategies for the rest of the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7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Plenary 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2:30-2:50 - Single-Payer and the 2016 Elections</a:t>
            </a:r>
          </a:p>
          <a:p>
            <a:pPr marL="1314450" lvl="2" indent="-514350"/>
            <a:r>
              <a:rPr lang="en-US" dirty="0" smtClean="0"/>
              <a:t>Overview of </a:t>
            </a:r>
            <a:r>
              <a:rPr lang="en-US" dirty="0" err="1" smtClean="0"/>
              <a:t>SNaHP’s</a:t>
            </a:r>
            <a:r>
              <a:rPr lang="en-US" dirty="0" smtClean="0"/>
              <a:t> election-year strategies</a:t>
            </a:r>
          </a:p>
          <a:p>
            <a:pPr marL="800100" lvl="2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3:00</a:t>
            </a:r>
            <a:r>
              <a:rPr lang="en-US" dirty="0" smtClean="0"/>
              <a:t>-</a:t>
            </a:r>
            <a:r>
              <a:rPr lang="en-US" dirty="0"/>
              <a:t>3</a:t>
            </a:r>
            <a:r>
              <a:rPr lang="en-US" dirty="0" smtClean="0"/>
              <a:t>:55 </a:t>
            </a:r>
            <a:r>
              <a:rPr lang="en-US" dirty="0" smtClean="0"/>
              <a:t>- Pick a Training!</a:t>
            </a:r>
          </a:p>
          <a:p>
            <a:pPr marL="1314450" lvl="2" indent="-514350">
              <a:buFont typeface="+mj-lt"/>
              <a:buAutoNum type="alphaUcPeriod"/>
            </a:pPr>
            <a:r>
              <a:rPr lang="en-US" dirty="0" smtClean="0"/>
              <a:t>Bird-</a:t>
            </a:r>
            <a:r>
              <a:rPr lang="en-US" dirty="0" smtClean="0"/>
              <a:t>Dogging (208)</a:t>
            </a:r>
            <a:endParaRPr lang="en-US" dirty="0" smtClean="0"/>
          </a:p>
          <a:p>
            <a:pPr marL="1314450" lvl="2" indent="-514350">
              <a:buFont typeface="+mj-lt"/>
              <a:buAutoNum type="alphaUcPeriod"/>
            </a:pPr>
            <a:r>
              <a:rPr lang="en-US" dirty="0" smtClean="0"/>
              <a:t>Legislative </a:t>
            </a:r>
            <a:r>
              <a:rPr lang="en-US" dirty="0" smtClean="0"/>
              <a:t>Advocacy (202)</a:t>
            </a:r>
            <a:endParaRPr lang="en-US" dirty="0" smtClean="0"/>
          </a:p>
          <a:p>
            <a:pPr marL="1314450" lvl="2" indent="-514350">
              <a:buFont typeface="+mj-lt"/>
              <a:buAutoNum type="alphaU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4</a:t>
            </a:r>
            <a:r>
              <a:rPr lang="en-US" dirty="0" smtClean="0"/>
              <a:t>:</a:t>
            </a:r>
            <a:r>
              <a:rPr lang="en-US" dirty="0" smtClean="0"/>
              <a:t>00</a:t>
            </a:r>
            <a:r>
              <a:rPr lang="en-US" dirty="0" smtClean="0"/>
              <a:t>-</a:t>
            </a:r>
            <a:r>
              <a:rPr lang="en-US" dirty="0" smtClean="0"/>
              <a:t>4:45 - Regional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80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57429" y="5215060"/>
            <a:ext cx="1986571" cy="16549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1375"/>
          </a:xfrm>
        </p:spPr>
        <p:txBody>
          <a:bodyPr>
            <a:norm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ingle</a:t>
            </a:r>
            <a:r>
              <a:rPr lang="en-US" b="1" dirty="0" smtClean="0"/>
              <a:t>-payer and the 2016 Elections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121" y="1023137"/>
            <a:ext cx="3246078" cy="2926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121" y="3949698"/>
            <a:ext cx="3246078" cy="2908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199" y="1023138"/>
            <a:ext cx="3436000" cy="2943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198" y="3949698"/>
            <a:ext cx="3436001" cy="29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49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Basic Positions on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Repeal the ACA, replace with unspecified “alternative”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Improve/Expand the ACA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</a:t>
            </a:r>
            <a:r>
              <a:rPr lang="en-US" dirty="0" smtClean="0"/>
              <a:t>ingle</a:t>
            </a:r>
            <a:r>
              <a:rPr lang="en-US" dirty="0" smtClean="0"/>
              <a:t>-payer, </a:t>
            </a:r>
            <a:r>
              <a:rPr lang="en-US" dirty="0" smtClean="0"/>
              <a:t>a.k.a. </a:t>
            </a:r>
            <a:r>
              <a:rPr lang="en-US" dirty="0" smtClean="0"/>
              <a:t>“</a:t>
            </a:r>
            <a:r>
              <a:rPr lang="en-US" dirty="0" smtClean="0"/>
              <a:t>Medicare-for-All”</a:t>
            </a:r>
          </a:p>
          <a:p>
            <a:pPr marL="0" indent="0" algn="ctr">
              <a:buNone/>
            </a:pPr>
            <a:r>
              <a:rPr lang="en-US" dirty="0" smtClean="0"/>
              <a:t>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dirty="0" smtClean="0"/>
              <a:t>Whatever the hell Donald Trump is proposing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159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26295" y="5215060"/>
            <a:ext cx="2717706" cy="16549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33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Now you’re all thinking about this: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9745"/>
            <a:ext cx="9143999" cy="51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 we also have to think about this!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5545"/>
            <a:ext cx="9144000" cy="473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6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22278"/>
            <a:ext cx="914400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That’s </a:t>
            </a:r>
            <a:r>
              <a:rPr lang="en-US" sz="4000" dirty="0" smtClean="0"/>
              <a:t>535 </a:t>
            </a:r>
            <a:r>
              <a:rPr lang="en-US" sz="4000" dirty="0" smtClean="0"/>
              <a:t>more people to worry about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216"/>
            <a:ext cx="9144000" cy="581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1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7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7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Quick </a:t>
            </a:r>
            <a:r>
              <a:rPr lang="en-US" dirty="0"/>
              <a:t>R</a:t>
            </a:r>
            <a:r>
              <a:rPr lang="en-US" dirty="0" smtClean="0"/>
              <a:t>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What can </a:t>
            </a:r>
            <a:r>
              <a:rPr lang="en-US" dirty="0" err="1" smtClean="0"/>
              <a:t>SNaHP</a:t>
            </a:r>
            <a:r>
              <a:rPr lang="en-US" dirty="0" smtClean="0"/>
              <a:t> do</a:t>
            </a:r>
          </a:p>
          <a:p>
            <a:pPr lvl="1"/>
            <a:r>
              <a:rPr lang="en-US" dirty="0" smtClean="0"/>
              <a:t>Build coalitions and political will to move towards a truly universal healthcare system</a:t>
            </a:r>
          </a:p>
          <a:p>
            <a:pPr lvl="1"/>
            <a:r>
              <a:rPr lang="en-US" dirty="0" smtClean="0"/>
              <a:t>Put pressure on candidates and elected officials to support the cause</a:t>
            </a:r>
          </a:p>
          <a:p>
            <a:r>
              <a:rPr lang="en-US" dirty="0" smtClean="0"/>
              <a:t>What </a:t>
            </a:r>
            <a:r>
              <a:rPr lang="en-US" dirty="0" err="1" smtClean="0"/>
              <a:t>SNaHP</a:t>
            </a:r>
            <a:r>
              <a:rPr lang="en-US" dirty="0" smtClean="0"/>
              <a:t> cannot do</a:t>
            </a:r>
          </a:p>
          <a:p>
            <a:pPr lvl="1"/>
            <a:r>
              <a:rPr lang="en-US" dirty="0" smtClean="0"/>
              <a:t>Endorse any candidate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854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912</Words>
  <Application>Microsoft Macintosh PowerPoint</Application>
  <PresentationFormat>On-screen Show (4:3)</PresentationFormat>
  <Paragraphs>110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Plenary Session:   Putting Single-Payer at the Forefront in the 2016 Election</vt:lpstr>
      <vt:lpstr>Plenary Overview</vt:lpstr>
      <vt:lpstr>Single-payer and the 2016 Elections</vt:lpstr>
      <vt:lpstr>Three Basic Positions on Healthcare</vt:lpstr>
      <vt:lpstr>Now you’re all thinking about this:</vt:lpstr>
      <vt:lpstr>But we also have to think about this!</vt:lpstr>
      <vt:lpstr>That’s 535 more people to worry about</vt:lpstr>
      <vt:lpstr>PowerPoint Presentation</vt:lpstr>
      <vt:lpstr>A Quick Review</vt:lpstr>
      <vt:lpstr>The Savior Complex</vt:lpstr>
      <vt:lpstr>Goals for 2016</vt:lpstr>
      <vt:lpstr>Strategies</vt:lpstr>
      <vt:lpstr>Bird-Dogging</vt:lpstr>
      <vt:lpstr>Lobby Visits</vt:lpstr>
      <vt:lpstr>Who are our targets?</vt:lpstr>
      <vt:lpstr>A cycle of engagement</vt:lpstr>
      <vt:lpstr>Student Movements Work</vt:lpstr>
      <vt:lpstr>What’s next?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Hyatt</dc:creator>
  <cp:lastModifiedBy>Janine Petito</cp:lastModifiedBy>
  <cp:revision>23</cp:revision>
  <dcterms:created xsi:type="dcterms:W3CDTF">2016-02-29T19:39:30Z</dcterms:created>
  <dcterms:modified xsi:type="dcterms:W3CDTF">2016-03-05T14:38:01Z</dcterms:modified>
</cp:coreProperties>
</file>